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74" r:id="rId3"/>
    <p:sldId id="275" r:id="rId4"/>
    <p:sldId id="276" r:id="rId5"/>
    <p:sldId id="279" r:id="rId6"/>
    <p:sldId id="277" r:id="rId7"/>
    <p:sldId id="278" r:id="rId8"/>
    <p:sldId id="26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E0A9-F71F-4F40-B85A-9028C0CD3B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015138-43FB-4A30-8024-805DD781C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D5E02-DC50-427A-8FEB-A058FBF5BC0A}"/>
              </a:ext>
            </a:extLst>
          </p:cNvPr>
          <p:cNvSpPr>
            <a:spLocks noGrp="1"/>
          </p:cNvSpPr>
          <p:nvPr>
            <p:ph type="dt" sz="half" idx="10"/>
          </p:nvPr>
        </p:nvSpPr>
        <p:spPr/>
        <p:txBody>
          <a:bodyPr/>
          <a:lstStyle/>
          <a:p>
            <a:fld id="{15DD1B23-F958-4E0A-893E-C68E6A3B2F92}" type="datetimeFigureOut">
              <a:rPr lang="en-US" smtClean="0"/>
              <a:t>1/5/2019</a:t>
            </a:fld>
            <a:endParaRPr lang="en-US"/>
          </a:p>
        </p:txBody>
      </p:sp>
      <p:sp>
        <p:nvSpPr>
          <p:cNvPr id="5" name="Footer Placeholder 4">
            <a:extLst>
              <a:ext uri="{FF2B5EF4-FFF2-40B4-BE49-F238E27FC236}">
                <a16:creationId xmlns:a16="http://schemas.microsoft.com/office/drawing/2014/main" id="{F3F96CCD-8AC2-49AE-A48F-47551A1D8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FCE32A-5133-4C84-B041-FF485EBD8CE2}"/>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EE9D2DA1-C8E3-4854-8B59-0D5A6F13D801}"/>
              </a:ext>
            </a:extLst>
          </p:cNvPr>
          <p:cNvSpPr/>
          <p:nvPr userDrawn="1"/>
        </p:nvSpPr>
        <p:spPr>
          <a:xfrm>
            <a:off x="9692640" y="5344160"/>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50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9DD6-3B22-448E-A9A4-5B44DB6FB9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FEBA07-749A-4E1E-A675-0716B5C92F7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03403-3ED2-4F79-B489-8D09CB7EDDF1}"/>
              </a:ext>
            </a:extLst>
          </p:cNvPr>
          <p:cNvSpPr>
            <a:spLocks noGrp="1"/>
          </p:cNvSpPr>
          <p:nvPr>
            <p:ph type="dt" sz="half" idx="10"/>
          </p:nvPr>
        </p:nvSpPr>
        <p:spPr/>
        <p:txBody>
          <a:bodyPr/>
          <a:lstStyle/>
          <a:p>
            <a:fld id="{15DD1B23-F958-4E0A-893E-C68E6A3B2F92}" type="datetimeFigureOut">
              <a:rPr lang="en-US" smtClean="0"/>
              <a:t>1/5/2019</a:t>
            </a:fld>
            <a:endParaRPr lang="en-US"/>
          </a:p>
        </p:txBody>
      </p:sp>
      <p:sp>
        <p:nvSpPr>
          <p:cNvPr id="5" name="Footer Placeholder 4">
            <a:extLst>
              <a:ext uri="{FF2B5EF4-FFF2-40B4-BE49-F238E27FC236}">
                <a16:creationId xmlns:a16="http://schemas.microsoft.com/office/drawing/2014/main" id="{9FEA9463-6482-4465-86DF-E3C999558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4FB87F-B509-4D42-B1DB-79B48D65B847}"/>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30192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236B-F278-4839-BE13-85D3CBB43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83437B-B3F5-44D9-937E-BC2912CBC7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3A360-6908-4552-B528-CEF345C27828}"/>
              </a:ext>
            </a:extLst>
          </p:cNvPr>
          <p:cNvSpPr>
            <a:spLocks noGrp="1"/>
          </p:cNvSpPr>
          <p:nvPr>
            <p:ph type="dt" sz="half" idx="10"/>
          </p:nvPr>
        </p:nvSpPr>
        <p:spPr/>
        <p:txBody>
          <a:bodyPr/>
          <a:lstStyle/>
          <a:p>
            <a:fld id="{15DD1B23-F958-4E0A-893E-C68E6A3B2F92}" type="datetimeFigureOut">
              <a:rPr lang="en-US" smtClean="0"/>
              <a:t>1/5/2019</a:t>
            </a:fld>
            <a:endParaRPr lang="en-US"/>
          </a:p>
        </p:txBody>
      </p:sp>
      <p:sp>
        <p:nvSpPr>
          <p:cNvPr id="5" name="Footer Placeholder 4">
            <a:extLst>
              <a:ext uri="{FF2B5EF4-FFF2-40B4-BE49-F238E27FC236}">
                <a16:creationId xmlns:a16="http://schemas.microsoft.com/office/drawing/2014/main" id="{4497E44A-FDA6-404E-86B7-FC28AEDCE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68BD3-9C66-45B9-9B39-42CA8A75A76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345378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3F3FB-EC8E-4B85-B241-74E02AA8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CF352-CFB7-4957-A124-04E866303D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02D79E-8055-40D0-BEB9-8CBC1E2E87CB}"/>
              </a:ext>
            </a:extLst>
          </p:cNvPr>
          <p:cNvSpPr>
            <a:spLocks noGrp="1"/>
          </p:cNvSpPr>
          <p:nvPr>
            <p:ph type="dt" sz="half" idx="10"/>
          </p:nvPr>
        </p:nvSpPr>
        <p:spPr/>
        <p:txBody>
          <a:bodyPr/>
          <a:lstStyle/>
          <a:p>
            <a:fld id="{15DD1B23-F958-4E0A-893E-C68E6A3B2F92}" type="datetimeFigureOut">
              <a:rPr lang="en-US" smtClean="0"/>
              <a:t>1/5/2019</a:t>
            </a:fld>
            <a:endParaRPr lang="en-US"/>
          </a:p>
        </p:txBody>
      </p:sp>
      <p:sp>
        <p:nvSpPr>
          <p:cNvPr id="5" name="Footer Placeholder 4">
            <a:extLst>
              <a:ext uri="{FF2B5EF4-FFF2-40B4-BE49-F238E27FC236}">
                <a16:creationId xmlns:a16="http://schemas.microsoft.com/office/drawing/2014/main" id="{3D258006-0641-48A6-B9BA-6F9CB8F1B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2114E-CEF0-4976-95E6-826BC690FCC3}"/>
              </a:ext>
            </a:extLst>
          </p:cNvPr>
          <p:cNvSpPr>
            <a:spLocks noGrp="1"/>
          </p:cNvSpPr>
          <p:nvPr>
            <p:ph type="sldNum" sz="quarter" idx="12"/>
          </p:nvPr>
        </p:nvSpPr>
        <p:spPr/>
        <p:txBody>
          <a:bodyPr/>
          <a:lstStyle/>
          <a:p>
            <a:fld id="{B91FDBF2-C35B-4913-AA7C-CBA4457853EA}" type="slidenum">
              <a:rPr lang="en-US" smtClean="0"/>
              <a:t>‹#›</a:t>
            </a:fld>
            <a:endParaRPr lang="en-US"/>
          </a:p>
        </p:txBody>
      </p:sp>
      <p:sp>
        <p:nvSpPr>
          <p:cNvPr id="7" name="Rectangle 6">
            <a:extLst>
              <a:ext uri="{FF2B5EF4-FFF2-40B4-BE49-F238E27FC236}">
                <a16:creationId xmlns:a16="http://schemas.microsoft.com/office/drawing/2014/main" id="{4709117E-D144-4645-A788-9C835E2E397C}"/>
              </a:ext>
            </a:extLst>
          </p:cNvPr>
          <p:cNvSpPr/>
          <p:nvPr userDrawn="1"/>
        </p:nvSpPr>
        <p:spPr>
          <a:xfrm>
            <a:off x="10779760" y="5682457"/>
            <a:ext cx="1412240" cy="1168400"/>
          </a:xfrm>
          <a:prstGeom prst="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007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B9043-217C-4EA2-8F66-6CF3B7D67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B949EE-C24C-4CC0-9EDD-9B2E4B862E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D71BD4-6E96-4BDA-946B-FBFDA477CC74}"/>
              </a:ext>
            </a:extLst>
          </p:cNvPr>
          <p:cNvSpPr>
            <a:spLocks noGrp="1"/>
          </p:cNvSpPr>
          <p:nvPr>
            <p:ph type="dt" sz="half" idx="10"/>
          </p:nvPr>
        </p:nvSpPr>
        <p:spPr/>
        <p:txBody>
          <a:bodyPr/>
          <a:lstStyle/>
          <a:p>
            <a:fld id="{15DD1B23-F958-4E0A-893E-C68E6A3B2F92}" type="datetimeFigureOut">
              <a:rPr lang="en-US" smtClean="0"/>
              <a:t>1/5/2019</a:t>
            </a:fld>
            <a:endParaRPr lang="en-US"/>
          </a:p>
        </p:txBody>
      </p:sp>
      <p:sp>
        <p:nvSpPr>
          <p:cNvPr id="5" name="Footer Placeholder 4">
            <a:extLst>
              <a:ext uri="{FF2B5EF4-FFF2-40B4-BE49-F238E27FC236}">
                <a16:creationId xmlns:a16="http://schemas.microsoft.com/office/drawing/2014/main" id="{8915A8DB-C598-4793-8DC2-186C45638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291C7-3317-49B3-944B-22D05951C30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524220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6D75-75E6-4E72-BFF3-F77884A0F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82F82-865B-4F62-9D72-E5A2E941DF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13B93-CEF1-496F-BAB3-B93451485EF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FBEEA-9C36-475B-933D-C15049DA5016}"/>
              </a:ext>
            </a:extLst>
          </p:cNvPr>
          <p:cNvSpPr>
            <a:spLocks noGrp="1"/>
          </p:cNvSpPr>
          <p:nvPr>
            <p:ph type="dt" sz="half" idx="10"/>
          </p:nvPr>
        </p:nvSpPr>
        <p:spPr/>
        <p:txBody>
          <a:bodyPr/>
          <a:lstStyle/>
          <a:p>
            <a:fld id="{15DD1B23-F958-4E0A-893E-C68E6A3B2F92}" type="datetimeFigureOut">
              <a:rPr lang="en-US" smtClean="0"/>
              <a:t>1/5/2019</a:t>
            </a:fld>
            <a:endParaRPr lang="en-US"/>
          </a:p>
        </p:txBody>
      </p:sp>
      <p:sp>
        <p:nvSpPr>
          <p:cNvPr id="6" name="Footer Placeholder 5">
            <a:extLst>
              <a:ext uri="{FF2B5EF4-FFF2-40B4-BE49-F238E27FC236}">
                <a16:creationId xmlns:a16="http://schemas.microsoft.com/office/drawing/2014/main" id="{DA412271-56AB-4D94-A5F7-2E0EEED61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DBB062-9C1D-4A9F-AF72-18CD8D8DDB5A}"/>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245936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96C53-4B66-444E-8C21-292D733880A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B22278-D553-4F4F-ADF1-6E51AB0AE1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C9895B6-D83D-431F-8EE7-2354B6BF621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FAB65D-008A-4C95-9C62-F9E536B3A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83CAA6-BA85-4552-83E2-990C8FA78AF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E75B18-015A-4890-BDA7-1C59E818B7DB}"/>
              </a:ext>
            </a:extLst>
          </p:cNvPr>
          <p:cNvSpPr>
            <a:spLocks noGrp="1"/>
          </p:cNvSpPr>
          <p:nvPr>
            <p:ph type="dt" sz="half" idx="10"/>
          </p:nvPr>
        </p:nvSpPr>
        <p:spPr/>
        <p:txBody>
          <a:bodyPr/>
          <a:lstStyle/>
          <a:p>
            <a:fld id="{15DD1B23-F958-4E0A-893E-C68E6A3B2F92}" type="datetimeFigureOut">
              <a:rPr lang="en-US" smtClean="0"/>
              <a:t>1/5/2019</a:t>
            </a:fld>
            <a:endParaRPr lang="en-US"/>
          </a:p>
        </p:txBody>
      </p:sp>
      <p:sp>
        <p:nvSpPr>
          <p:cNvPr id="8" name="Footer Placeholder 7">
            <a:extLst>
              <a:ext uri="{FF2B5EF4-FFF2-40B4-BE49-F238E27FC236}">
                <a16:creationId xmlns:a16="http://schemas.microsoft.com/office/drawing/2014/main" id="{21D0C76E-6CFD-4566-B37A-54F49D69F5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B0BA5C-BEC6-4FCA-94EA-872366A706FF}"/>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02714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39D-84CA-4545-B7E4-5317EBA45C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34CA39-7F8B-4870-A782-1A6FC38C0E87}"/>
              </a:ext>
            </a:extLst>
          </p:cNvPr>
          <p:cNvSpPr>
            <a:spLocks noGrp="1"/>
          </p:cNvSpPr>
          <p:nvPr>
            <p:ph type="dt" sz="half" idx="10"/>
          </p:nvPr>
        </p:nvSpPr>
        <p:spPr/>
        <p:txBody>
          <a:bodyPr/>
          <a:lstStyle/>
          <a:p>
            <a:fld id="{15DD1B23-F958-4E0A-893E-C68E6A3B2F92}" type="datetimeFigureOut">
              <a:rPr lang="en-US" smtClean="0"/>
              <a:t>1/5/2019</a:t>
            </a:fld>
            <a:endParaRPr lang="en-US"/>
          </a:p>
        </p:txBody>
      </p:sp>
      <p:sp>
        <p:nvSpPr>
          <p:cNvPr id="4" name="Footer Placeholder 3">
            <a:extLst>
              <a:ext uri="{FF2B5EF4-FFF2-40B4-BE49-F238E27FC236}">
                <a16:creationId xmlns:a16="http://schemas.microsoft.com/office/drawing/2014/main" id="{9CB2BDD0-3848-47F0-8198-9370176B31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E35C48-4DCC-4340-832E-F4EB2C1E395C}"/>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62163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847AC8-B9D3-4D88-8482-81660597D687}"/>
              </a:ext>
            </a:extLst>
          </p:cNvPr>
          <p:cNvSpPr>
            <a:spLocks noGrp="1"/>
          </p:cNvSpPr>
          <p:nvPr>
            <p:ph type="dt" sz="half" idx="10"/>
          </p:nvPr>
        </p:nvSpPr>
        <p:spPr/>
        <p:txBody>
          <a:bodyPr/>
          <a:lstStyle/>
          <a:p>
            <a:fld id="{15DD1B23-F958-4E0A-893E-C68E6A3B2F92}" type="datetimeFigureOut">
              <a:rPr lang="en-US" smtClean="0"/>
              <a:t>1/5/2019</a:t>
            </a:fld>
            <a:endParaRPr lang="en-US"/>
          </a:p>
        </p:txBody>
      </p:sp>
      <p:sp>
        <p:nvSpPr>
          <p:cNvPr id="3" name="Footer Placeholder 2">
            <a:extLst>
              <a:ext uri="{FF2B5EF4-FFF2-40B4-BE49-F238E27FC236}">
                <a16:creationId xmlns:a16="http://schemas.microsoft.com/office/drawing/2014/main" id="{86861BAA-F094-4329-9512-8606E545D8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0FDE6-7C68-40CE-856C-0EE1651B9E83}"/>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226666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4C929-556F-4A40-BA72-7B2BA1F3D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EB104-A90A-4800-9D07-0BB01FF8EB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F51EA7-AABE-44D7-92BB-2F3F4FEB2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A4B427-058F-4C7A-929B-6DAEF2F3BE67}"/>
              </a:ext>
            </a:extLst>
          </p:cNvPr>
          <p:cNvSpPr>
            <a:spLocks noGrp="1"/>
          </p:cNvSpPr>
          <p:nvPr>
            <p:ph type="dt" sz="half" idx="10"/>
          </p:nvPr>
        </p:nvSpPr>
        <p:spPr/>
        <p:txBody>
          <a:bodyPr/>
          <a:lstStyle/>
          <a:p>
            <a:fld id="{15DD1B23-F958-4E0A-893E-C68E6A3B2F92}" type="datetimeFigureOut">
              <a:rPr lang="en-US" smtClean="0"/>
              <a:t>1/5/2019</a:t>
            </a:fld>
            <a:endParaRPr lang="en-US"/>
          </a:p>
        </p:txBody>
      </p:sp>
      <p:sp>
        <p:nvSpPr>
          <p:cNvPr id="6" name="Footer Placeholder 5">
            <a:extLst>
              <a:ext uri="{FF2B5EF4-FFF2-40B4-BE49-F238E27FC236}">
                <a16:creationId xmlns:a16="http://schemas.microsoft.com/office/drawing/2014/main" id="{C2EB9E28-BBB8-46A8-826A-65224E45DD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B2CF07-881F-4EC3-AED1-542DBC8DC391}"/>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1999856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4C37-C29B-41FF-ABC5-406C2C6AC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3676A-27E0-45A8-B502-E760C60999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32C911-5D3E-445C-899B-1063F5852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AA96AC-6BD5-4B8E-8FF3-497107170F39}"/>
              </a:ext>
            </a:extLst>
          </p:cNvPr>
          <p:cNvSpPr>
            <a:spLocks noGrp="1"/>
          </p:cNvSpPr>
          <p:nvPr>
            <p:ph type="dt" sz="half" idx="10"/>
          </p:nvPr>
        </p:nvSpPr>
        <p:spPr/>
        <p:txBody>
          <a:bodyPr/>
          <a:lstStyle/>
          <a:p>
            <a:fld id="{15DD1B23-F958-4E0A-893E-C68E6A3B2F92}" type="datetimeFigureOut">
              <a:rPr lang="en-US" smtClean="0"/>
              <a:t>1/5/2019</a:t>
            </a:fld>
            <a:endParaRPr lang="en-US"/>
          </a:p>
        </p:txBody>
      </p:sp>
      <p:sp>
        <p:nvSpPr>
          <p:cNvPr id="6" name="Footer Placeholder 5">
            <a:extLst>
              <a:ext uri="{FF2B5EF4-FFF2-40B4-BE49-F238E27FC236}">
                <a16:creationId xmlns:a16="http://schemas.microsoft.com/office/drawing/2014/main" id="{B2405D07-65FF-46CD-8E05-0FC6D1113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D9303A-1F8A-4E2A-B587-C76B7C57825E}"/>
              </a:ext>
            </a:extLst>
          </p:cNvPr>
          <p:cNvSpPr>
            <a:spLocks noGrp="1"/>
          </p:cNvSpPr>
          <p:nvPr>
            <p:ph type="sldNum" sz="quarter" idx="12"/>
          </p:nvPr>
        </p:nvSpPr>
        <p:spPr/>
        <p:txBody>
          <a:bodyPr/>
          <a:lstStyle/>
          <a:p>
            <a:fld id="{B91FDBF2-C35B-4913-AA7C-CBA4457853EA}" type="slidenum">
              <a:rPr lang="en-US" smtClean="0"/>
              <a:t>‹#›</a:t>
            </a:fld>
            <a:endParaRPr lang="en-US"/>
          </a:p>
        </p:txBody>
      </p:sp>
    </p:spTree>
    <p:extLst>
      <p:ext uri="{BB962C8B-B14F-4D97-AF65-F5344CB8AC3E}">
        <p14:creationId xmlns:p14="http://schemas.microsoft.com/office/powerpoint/2010/main" val="463649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EACD80-25DD-498B-8518-16ECF004DE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7B007-A9C2-412B-BB9A-F67A5D537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ECD26A-C49F-41F7-AC24-F5FFA4B47F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D1B23-F958-4E0A-893E-C68E6A3B2F92}" type="datetimeFigureOut">
              <a:rPr lang="en-US" smtClean="0"/>
              <a:t>1/5/2019</a:t>
            </a:fld>
            <a:endParaRPr lang="en-US"/>
          </a:p>
        </p:txBody>
      </p:sp>
      <p:sp>
        <p:nvSpPr>
          <p:cNvPr id="5" name="Footer Placeholder 4">
            <a:extLst>
              <a:ext uri="{FF2B5EF4-FFF2-40B4-BE49-F238E27FC236}">
                <a16:creationId xmlns:a16="http://schemas.microsoft.com/office/drawing/2014/main" id="{E1225065-5567-47AF-889A-9579BE59F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965AE0-822B-4353-9D25-FB1DEF9DC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1FDBF2-C35B-4913-AA7C-CBA4457853EA}" type="slidenum">
              <a:rPr lang="en-US" smtClean="0"/>
              <a:t>‹#›</a:t>
            </a:fld>
            <a:endParaRPr lang="en-US"/>
          </a:p>
        </p:txBody>
      </p:sp>
    </p:spTree>
    <p:extLst>
      <p:ext uri="{BB962C8B-B14F-4D97-AF65-F5344CB8AC3E}">
        <p14:creationId xmlns:p14="http://schemas.microsoft.com/office/powerpoint/2010/main" val="171839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1.jp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134">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81DB10-A911-43A3-A2AF-37E3073F830B}"/>
              </a:ext>
            </a:extLst>
          </p:cNvPr>
          <p:cNvSpPr>
            <a:spLocks noGrp="1"/>
          </p:cNvSpPr>
          <p:nvPr>
            <p:ph type="ctrTitle"/>
          </p:nvPr>
        </p:nvSpPr>
        <p:spPr>
          <a:xfrm>
            <a:off x="6276995" y="209159"/>
            <a:ext cx="5810792" cy="2889114"/>
          </a:xfrm>
        </p:spPr>
        <p:txBody>
          <a:bodyPr anchor="b">
            <a:normAutofit/>
          </a:bodyPr>
          <a:lstStyle/>
          <a:p>
            <a:pPr algn="l"/>
            <a:r>
              <a:rPr lang="en-US" sz="4400" dirty="0">
                <a:solidFill>
                  <a:schemeClr val="bg1"/>
                </a:solidFill>
              </a:rPr>
              <a:t>Hive Interview Questions</a:t>
            </a:r>
          </a:p>
        </p:txBody>
      </p:sp>
      <p:sp>
        <p:nvSpPr>
          <p:cNvPr id="3" name="Subtitle 2">
            <a:extLst>
              <a:ext uri="{FF2B5EF4-FFF2-40B4-BE49-F238E27FC236}">
                <a16:creationId xmlns:a16="http://schemas.microsoft.com/office/drawing/2014/main" id="{0F7B3630-F42F-42E1-AC9D-CC2B4953D362}"/>
              </a:ext>
            </a:extLst>
          </p:cNvPr>
          <p:cNvSpPr>
            <a:spLocks noGrp="1"/>
          </p:cNvSpPr>
          <p:nvPr>
            <p:ph type="subTitle" idx="1"/>
          </p:nvPr>
        </p:nvSpPr>
        <p:spPr>
          <a:xfrm>
            <a:off x="6443536" y="3256342"/>
            <a:ext cx="4645250" cy="1147863"/>
          </a:xfrm>
        </p:spPr>
        <p:txBody>
          <a:bodyPr anchor="t">
            <a:normAutofit/>
          </a:bodyPr>
          <a:lstStyle/>
          <a:p>
            <a:pPr algn="l"/>
            <a:r>
              <a:rPr lang="en-US" sz="4400" dirty="0">
                <a:solidFill>
                  <a:schemeClr val="bg1"/>
                </a:solidFill>
              </a:rPr>
              <a:t>Partition vs Bucket</a:t>
            </a:r>
          </a:p>
        </p:txBody>
      </p:sp>
      <p:sp>
        <p:nvSpPr>
          <p:cNvPr id="137" name="Freeform: Shape 136">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9" name="Freeform: Shape 138">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Image result for hive">
            <a:extLst>
              <a:ext uri="{FF2B5EF4-FFF2-40B4-BE49-F238E27FC236}">
                <a16:creationId xmlns:a16="http://schemas.microsoft.com/office/drawing/2014/main" id="{423E7BF3-1D58-4CAA-B237-15A6E4CD09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382" y="925947"/>
            <a:ext cx="4047843" cy="363793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52D23320-73BC-4F89-BA4E-49806CED53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41280" y="5354320"/>
            <a:ext cx="1920240" cy="1473200"/>
          </a:xfrm>
          <a:prstGeom prst="rect">
            <a:avLst/>
          </a:prstGeom>
        </p:spPr>
      </p:pic>
      <p:pic>
        <p:nvPicPr>
          <p:cNvPr id="8" name="Audio 7">
            <a:hlinkClick r:id="" action="ppaction://media"/>
            <a:extLst>
              <a:ext uri="{FF2B5EF4-FFF2-40B4-BE49-F238E27FC236}">
                <a16:creationId xmlns:a16="http://schemas.microsoft.com/office/drawing/2014/main" id="{CE6396E1-8B92-4493-B0EE-3E8499EB3A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5358600"/>
      </p:ext>
    </p:extLst>
  </p:cSld>
  <p:clrMapOvr>
    <a:masterClrMapping/>
  </p:clrMapOvr>
  <mc:AlternateContent xmlns:mc="http://schemas.openxmlformats.org/markup-compatibility/2006">
    <mc:Choice xmlns:p14="http://schemas.microsoft.com/office/powerpoint/2010/main" Requires="p14">
      <p:transition spd="slow" p14:dur="2000" advTm="18936"/>
    </mc:Choice>
    <mc:Fallback>
      <p:transition spd="slow" advTm="18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What is Hive Partitioning</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lvl="1"/>
            <a:r>
              <a:rPr lang="en-US" dirty="0"/>
              <a:t>Hive Partitioning is meant for the purpose of grouping similar type of data together on the basis of column or partition key.</a:t>
            </a:r>
          </a:p>
          <a:p>
            <a:pPr lvl="1"/>
            <a:endParaRPr lang="en-US" dirty="0"/>
          </a:p>
          <a:p>
            <a:pPr lvl="1"/>
            <a:r>
              <a:rPr lang="en-US" dirty="0"/>
              <a:t>Hive organizes tables into partitions. Moreover, to identify a particular partition Each Table can have one or more partition keys. </a:t>
            </a:r>
          </a:p>
          <a:p>
            <a:pPr lvl="1"/>
            <a:endParaRPr lang="en-US" dirty="0"/>
          </a:p>
          <a:p>
            <a:pPr lvl="1"/>
            <a:r>
              <a:rPr lang="en-US" dirty="0"/>
              <a:t>On defining Partition, in other words, it is a sub-directory in the table directory.</a:t>
            </a:r>
          </a:p>
          <a:p>
            <a:pPr lvl="1"/>
            <a:endParaRPr lang="en-US" dirty="0"/>
          </a:p>
          <a:p>
            <a:pPr lvl="1"/>
            <a:r>
              <a:rPr lang="en-US" dirty="0"/>
              <a:t>Partitioning provides granularity. Hence, by scanning only relevant partitioned data instead of the whole dataset it reduces the query latency.</a:t>
            </a:r>
          </a:p>
        </p:txBody>
      </p:sp>
      <p:pic>
        <p:nvPicPr>
          <p:cNvPr id="5" name="Audio 4">
            <a:hlinkClick r:id="" action="ppaction://media"/>
            <a:extLst>
              <a:ext uri="{FF2B5EF4-FFF2-40B4-BE49-F238E27FC236}">
                <a16:creationId xmlns:a16="http://schemas.microsoft.com/office/drawing/2014/main" id="{C6477880-C244-4E0E-B94C-1C446768BE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55999221"/>
      </p:ext>
    </p:extLst>
  </p:cSld>
  <p:clrMapOvr>
    <a:masterClrMapping/>
  </p:clrMapOvr>
  <mc:AlternateContent xmlns:mc="http://schemas.openxmlformats.org/markup-compatibility/2006">
    <mc:Choice xmlns:p14="http://schemas.microsoft.com/office/powerpoint/2010/main" Requires="p14">
      <p:transition spd="slow" p14:dur="2000" advTm="93854"/>
    </mc:Choice>
    <mc:Fallback>
      <p:transition spd="slow" advTm="93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Create Hive Partition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sz="1800" b="1" dirty="0">
                <a:solidFill>
                  <a:schemeClr val="accent6">
                    <a:lumMod val="50000"/>
                  </a:schemeClr>
                </a:solidFill>
              </a:rPr>
              <a:t>Create table Users(Name string, Location </a:t>
            </a:r>
            <a:r>
              <a:rPr lang="en-US" sz="1800" b="1" dirty="0" err="1">
                <a:solidFill>
                  <a:schemeClr val="accent6">
                    <a:lumMod val="50000"/>
                  </a:schemeClr>
                </a:solidFill>
              </a:rPr>
              <a:t>string,UserId</a:t>
            </a:r>
            <a:r>
              <a:rPr lang="en-US" sz="1800" b="1" dirty="0">
                <a:solidFill>
                  <a:schemeClr val="accent6">
                    <a:lumMod val="50000"/>
                  </a:schemeClr>
                </a:solidFill>
              </a:rPr>
              <a:t> int)</a:t>
            </a:r>
          </a:p>
          <a:p>
            <a:pPr marL="457200" lvl="1" indent="0">
              <a:buNone/>
            </a:pPr>
            <a:r>
              <a:rPr lang="en-US" sz="1800" b="1" dirty="0">
                <a:solidFill>
                  <a:schemeClr val="accent6">
                    <a:lumMod val="50000"/>
                  </a:schemeClr>
                </a:solidFill>
              </a:rPr>
              <a:t>row format delimited</a:t>
            </a:r>
          </a:p>
          <a:p>
            <a:pPr marL="457200" lvl="1" indent="0">
              <a:buNone/>
            </a:pPr>
            <a:r>
              <a:rPr lang="en-US" sz="1800" b="1" dirty="0">
                <a:solidFill>
                  <a:schemeClr val="accent6">
                    <a:lumMod val="50000"/>
                  </a:schemeClr>
                </a:solidFill>
              </a:rPr>
              <a:t>fields terminated by ','</a:t>
            </a:r>
          </a:p>
          <a:p>
            <a:pPr marL="457200" lvl="1" indent="0">
              <a:buNone/>
            </a:pPr>
            <a:r>
              <a:rPr lang="en-US" sz="1800" b="1" dirty="0">
                <a:solidFill>
                  <a:schemeClr val="accent6">
                    <a:lumMod val="50000"/>
                  </a:schemeClr>
                </a:solidFill>
              </a:rPr>
              <a:t>Location '/hive/data/users'</a:t>
            </a:r>
          </a:p>
          <a:p>
            <a:pPr marL="457200" lvl="1" indent="0">
              <a:buNone/>
            </a:pPr>
            <a:r>
              <a:rPr lang="en-US" sz="1800" b="1" dirty="0">
                <a:solidFill>
                  <a:schemeClr val="accent6">
                    <a:lumMod val="50000"/>
                  </a:schemeClr>
                </a:solidFill>
              </a:rPr>
              <a:t>PARTITIONED BY(Location string)</a:t>
            </a:r>
          </a:p>
          <a:p>
            <a:pPr marL="457200" lvl="1" indent="0">
              <a:buNone/>
            </a:pPr>
            <a:endParaRPr lang="en-US" sz="1600" dirty="0"/>
          </a:p>
          <a:p>
            <a:pPr marL="457200" lvl="1" indent="0">
              <a:buNone/>
            </a:pPr>
            <a:r>
              <a:rPr lang="en-US" sz="1800" b="1" dirty="0">
                <a:solidFill>
                  <a:schemeClr val="accent2">
                    <a:lumMod val="50000"/>
                  </a:schemeClr>
                </a:solidFill>
              </a:rPr>
              <a:t>Load data local </a:t>
            </a:r>
            <a:r>
              <a:rPr lang="en-US" sz="1800" b="1" dirty="0" err="1">
                <a:solidFill>
                  <a:schemeClr val="accent2">
                    <a:lumMod val="50000"/>
                  </a:schemeClr>
                </a:solidFill>
              </a:rPr>
              <a:t>inpath</a:t>
            </a:r>
            <a:r>
              <a:rPr lang="en-US" sz="1800" b="1" dirty="0">
                <a:solidFill>
                  <a:schemeClr val="accent2">
                    <a:lumMod val="50000"/>
                  </a:schemeClr>
                </a:solidFill>
              </a:rPr>
              <a:t> '/home/</a:t>
            </a:r>
            <a:r>
              <a:rPr lang="en-US" sz="1800" b="1" dirty="0" err="1">
                <a:solidFill>
                  <a:schemeClr val="accent2">
                    <a:lumMod val="50000"/>
                  </a:schemeClr>
                </a:solidFill>
              </a:rPr>
              <a:t>hduser</a:t>
            </a:r>
            <a:r>
              <a:rPr lang="en-US" sz="1800" b="1" dirty="0">
                <a:solidFill>
                  <a:schemeClr val="accent2">
                    <a:lumMod val="50000"/>
                  </a:schemeClr>
                </a:solidFill>
              </a:rPr>
              <a:t>/Desktop/Users.csv' into table Users</a:t>
            </a:r>
          </a:p>
          <a:p>
            <a:pPr marL="457200" lvl="1" indent="0">
              <a:buNone/>
            </a:pPr>
            <a:r>
              <a:rPr lang="en-US" sz="1800" dirty="0">
                <a:solidFill>
                  <a:schemeClr val="accent2">
                    <a:lumMod val="50000"/>
                  </a:schemeClr>
                </a:solidFill>
              </a:rPr>
              <a:t>Suppose the data is Users.csv :::</a:t>
            </a:r>
          </a:p>
          <a:p>
            <a:pPr marL="457200" lvl="1" indent="0">
              <a:buNone/>
            </a:pPr>
            <a:r>
              <a:rPr lang="en-US" sz="1800" dirty="0">
                <a:solidFill>
                  <a:schemeClr val="accent2">
                    <a:lumMod val="50000"/>
                  </a:schemeClr>
                </a:solidFill>
              </a:rPr>
              <a:t>John,USA,100</a:t>
            </a:r>
          </a:p>
          <a:p>
            <a:pPr marL="457200" lvl="1" indent="0">
              <a:buNone/>
            </a:pPr>
            <a:r>
              <a:rPr lang="en-US" sz="1800" dirty="0">
                <a:solidFill>
                  <a:schemeClr val="accent2">
                    <a:lumMod val="50000"/>
                  </a:schemeClr>
                </a:solidFill>
              </a:rPr>
              <a:t>Alter,USAi,101</a:t>
            </a:r>
          </a:p>
          <a:p>
            <a:pPr marL="457200" lvl="1" indent="0">
              <a:buNone/>
            </a:pPr>
            <a:r>
              <a:rPr lang="en-US" sz="1800" dirty="0">
                <a:solidFill>
                  <a:schemeClr val="accent2">
                    <a:lumMod val="50000"/>
                  </a:schemeClr>
                </a:solidFill>
              </a:rPr>
              <a:t>Terry,UK,200</a:t>
            </a:r>
          </a:p>
          <a:p>
            <a:pPr marL="457200" lvl="1" indent="0">
              <a:buNone/>
            </a:pPr>
            <a:r>
              <a:rPr lang="en-US" sz="1800" dirty="0">
                <a:solidFill>
                  <a:schemeClr val="accent2">
                    <a:lumMod val="50000"/>
                  </a:schemeClr>
                </a:solidFill>
              </a:rPr>
              <a:t>Alven,UK,201</a:t>
            </a:r>
          </a:p>
          <a:p>
            <a:pPr marL="457200" lvl="1" indent="0">
              <a:buNone/>
            </a:pPr>
            <a:r>
              <a:rPr lang="en-US" sz="1800" b="1" dirty="0">
                <a:solidFill>
                  <a:schemeClr val="accent2">
                    <a:lumMod val="50000"/>
                  </a:schemeClr>
                </a:solidFill>
              </a:rPr>
              <a:t>At storage level there would be two folders for each partition and corresponding data files would be inside it.</a:t>
            </a:r>
          </a:p>
          <a:p>
            <a:pPr marL="457200" lvl="1" indent="0">
              <a:buNone/>
            </a:pPr>
            <a:endParaRPr lang="en-US" sz="1600" dirty="0">
              <a:solidFill>
                <a:schemeClr val="accent2">
                  <a:lumMod val="50000"/>
                </a:schemeClr>
              </a:solidFill>
            </a:endParaRPr>
          </a:p>
          <a:p>
            <a:pPr marL="457200" lvl="1" indent="0">
              <a:buNone/>
            </a:pPr>
            <a:endParaRPr lang="en-US" sz="1600" dirty="0"/>
          </a:p>
        </p:txBody>
      </p:sp>
      <p:sp>
        <p:nvSpPr>
          <p:cNvPr id="6" name="TextBox 5">
            <a:extLst>
              <a:ext uri="{FF2B5EF4-FFF2-40B4-BE49-F238E27FC236}">
                <a16:creationId xmlns:a16="http://schemas.microsoft.com/office/drawing/2014/main" id="{01B23D84-0613-4BB4-88E0-EC735F445074}"/>
              </a:ext>
            </a:extLst>
          </p:cNvPr>
          <p:cNvSpPr txBox="1"/>
          <p:nvPr/>
        </p:nvSpPr>
        <p:spPr>
          <a:xfrm>
            <a:off x="1315720" y="5339080"/>
            <a:ext cx="1600200" cy="369332"/>
          </a:xfrm>
          <a:prstGeom prst="rect">
            <a:avLst/>
          </a:prstGeom>
          <a:noFill/>
        </p:spPr>
        <p:txBody>
          <a:bodyPr wrap="square" rtlCol="0">
            <a:spAutoFit/>
          </a:bodyPr>
          <a:lstStyle/>
          <a:p>
            <a:r>
              <a:rPr lang="en-US" dirty="0">
                <a:highlight>
                  <a:srgbClr val="FFFF00"/>
                </a:highlight>
              </a:rPr>
              <a:t>Location=USA</a:t>
            </a:r>
          </a:p>
        </p:txBody>
      </p:sp>
      <p:sp>
        <p:nvSpPr>
          <p:cNvPr id="9" name="TextBox 8">
            <a:extLst>
              <a:ext uri="{FF2B5EF4-FFF2-40B4-BE49-F238E27FC236}">
                <a16:creationId xmlns:a16="http://schemas.microsoft.com/office/drawing/2014/main" id="{49745F99-046A-4A2A-8EC1-BBCECEAD79A0}"/>
              </a:ext>
            </a:extLst>
          </p:cNvPr>
          <p:cNvSpPr txBox="1"/>
          <p:nvPr/>
        </p:nvSpPr>
        <p:spPr>
          <a:xfrm>
            <a:off x="6710680" y="5339080"/>
            <a:ext cx="1600200" cy="369332"/>
          </a:xfrm>
          <a:prstGeom prst="rect">
            <a:avLst/>
          </a:prstGeom>
          <a:noFill/>
        </p:spPr>
        <p:txBody>
          <a:bodyPr wrap="square" rtlCol="0">
            <a:spAutoFit/>
          </a:bodyPr>
          <a:lstStyle/>
          <a:p>
            <a:r>
              <a:rPr lang="en-US" dirty="0">
                <a:highlight>
                  <a:srgbClr val="00FFFF"/>
                </a:highlight>
              </a:rPr>
              <a:t>Location=UK</a:t>
            </a:r>
          </a:p>
        </p:txBody>
      </p:sp>
      <p:sp>
        <p:nvSpPr>
          <p:cNvPr id="10" name="TextBox 9">
            <a:extLst>
              <a:ext uri="{FF2B5EF4-FFF2-40B4-BE49-F238E27FC236}">
                <a16:creationId xmlns:a16="http://schemas.microsoft.com/office/drawing/2014/main" id="{7C6EFF73-B63C-49CD-9941-2E46DA237532}"/>
              </a:ext>
            </a:extLst>
          </p:cNvPr>
          <p:cNvSpPr txBox="1"/>
          <p:nvPr/>
        </p:nvSpPr>
        <p:spPr>
          <a:xfrm>
            <a:off x="2453640" y="5752941"/>
            <a:ext cx="2494280" cy="369332"/>
          </a:xfrm>
          <a:prstGeom prst="rect">
            <a:avLst/>
          </a:prstGeom>
          <a:noFill/>
        </p:spPr>
        <p:txBody>
          <a:bodyPr wrap="square" rtlCol="0">
            <a:spAutoFit/>
          </a:bodyPr>
          <a:lstStyle/>
          <a:p>
            <a:r>
              <a:rPr lang="en-US" dirty="0">
                <a:highlight>
                  <a:srgbClr val="FFFF00"/>
                </a:highlight>
              </a:rPr>
              <a:t>Data File for ids 100,101</a:t>
            </a:r>
          </a:p>
        </p:txBody>
      </p:sp>
      <p:cxnSp>
        <p:nvCxnSpPr>
          <p:cNvPr id="13" name="Connector: Elbow 12">
            <a:extLst>
              <a:ext uri="{FF2B5EF4-FFF2-40B4-BE49-F238E27FC236}">
                <a16:creationId xmlns:a16="http://schemas.microsoft.com/office/drawing/2014/main" id="{2F7A12E3-61AE-4639-BD92-879B3DAB34C4}"/>
              </a:ext>
            </a:extLst>
          </p:cNvPr>
          <p:cNvCxnSpPr>
            <a:cxnSpLocks/>
          </p:cNvCxnSpPr>
          <p:nvPr/>
        </p:nvCxnSpPr>
        <p:spPr>
          <a:xfrm rot="16200000" flipH="1">
            <a:off x="7369949" y="5646043"/>
            <a:ext cx="253722" cy="337820"/>
          </a:xfrm>
          <a:prstGeom prst="bentConnector2">
            <a:avLst/>
          </a:prstGeom>
          <a:ln w="38100"/>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632C2C96-7A7C-4AF6-B661-ADB22BF8C35A}"/>
              </a:ext>
            </a:extLst>
          </p:cNvPr>
          <p:cNvCxnSpPr>
            <a:cxnSpLocks/>
          </p:cNvCxnSpPr>
          <p:nvPr/>
        </p:nvCxnSpPr>
        <p:spPr>
          <a:xfrm rot="16200000" flipH="1">
            <a:off x="2228989" y="5647789"/>
            <a:ext cx="253722" cy="337820"/>
          </a:xfrm>
          <a:prstGeom prst="bentConnector2">
            <a:avLst/>
          </a:prstGeom>
          <a:ln w="38100"/>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6399B72-1FC4-4236-BC42-674D23DEECB6}"/>
              </a:ext>
            </a:extLst>
          </p:cNvPr>
          <p:cNvSpPr txBox="1"/>
          <p:nvPr/>
        </p:nvSpPr>
        <p:spPr>
          <a:xfrm>
            <a:off x="7551419" y="5765522"/>
            <a:ext cx="2494280" cy="369332"/>
          </a:xfrm>
          <a:prstGeom prst="rect">
            <a:avLst/>
          </a:prstGeom>
          <a:noFill/>
        </p:spPr>
        <p:txBody>
          <a:bodyPr wrap="square" rtlCol="0">
            <a:spAutoFit/>
          </a:bodyPr>
          <a:lstStyle/>
          <a:p>
            <a:r>
              <a:rPr lang="en-US" dirty="0">
                <a:highlight>
                  <a:srgbClr val="00FFFF"/>
                </a:highlight>
              </a:rPr>
              <a:t>Data File for ids 200,201</a:t>
            </a:r>
          </a:p>
        </p:txBody>
      </p:sp>
      <p:pic>
        <p:nvPicPr>
          <p:cNvPr id="18" name="Audio 17">
            <a:hlinkClick r:id="" action="ppaction://media"/>
            <a:extLst>
              <a:ext uri="{FF2B5EF4-FFF2-40B4-BE49-F238E27FC236}">
                <a16:creationId xmlns:a16="http://schemas.microsoft.com/office/drawing/2014/main" id="{9DB3BA30-2669-4A0E-A608-AE76F4E8028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70874359"/>
      </p:ext>
    </p:extLst>
  </p:cSld>
  <p:clrMapOvr>
    <a:masterClrMapping/>
  </p:clrMapOvr>
  <mc:AlternateContent xmlns:mc="http://schemas.openxmlformats.org/markup-compatibility/2006">
    <mc:Choice xmlns:p14="http://schemas.microsoft.com/office/powerpoint/2010/main" Requires="p14">
      <p:transition spd="slow" p14:dur="2000" advTm="90406"/>
    </mc:Choice>
    <mc:Fallback>
      <p:transition spd="slow" advTm="904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What is Hive Bucketing</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fontScale="77500" lnSpcReduction="20000"/>
          </a:bodyPr>
          <a:lstStyle/>
          <a:p>
            <a:r>
              <a:rPr lang="en-US" dirty="0"/>
              <a:t>Buckets in hive is used to divide data into multiple files or directories within a Partition.</a:t>
            </a:r>
          </a:p>
          <a:p>
            <a:endParaRPr lang="en-US" dirty="0"/>
          </a:p>
          <a:p>
            <a:r>
              <a:rPr lang="en-US" dirty="0"/>
              <a:t>The data i.e. present in that partitions can be divided further into Buckets.</a:t>
            </a:r>
          </a:p>
          <a:p>
            <a:endParaRPr lang="en-US" dirty="0"/>
          </a:p>
          <a:p>
            <a:r>
              <a:rPr lang="en-US" dirty="0"/>
              <a:t>The division is performed based on Hash of particular columns that we selected in the table.</a:t>
            </a:r>
          </a:p>
          <a:p>
            <a:endParaRPr lang="en-US" dirty="0"/>
          </a:p>
          <a:p>
            <a:r>
              <a:rPr lang="en-US" dirty="0"/>
              <a:t>Buckets use some form of Hashing algorithm at back end to read each record and place it into buckets.</a:t>
            </a:r>
          </a:p>
          <a:p>
            <a:endParaRPr lang="en-US" dirty="0"/>
          </a:p>
          <a:p>
            <a:r>
              <a:rPr lang="en-US" dirty="0"/>
              <a:t>Here,</a:t>
            </a:r>
            <a:r>
              <a:rPr lang="en-US" b="1" i="1" dirty="0"/>
              <a:t> CLUSTERED BY</a:t>
            </a:r>
            <a:r>
              <a:rPr lang="en-US" dirty="0"/>
              <a:t> clause is used to divide the table into buckets.</a:t>
            </a:r>
          </a:p>
          <a:p>
            <a:endParaRPr lang="en-US" dirty="0"/>
          </a:p>
          <a:p>
            <a:r>
              <a:rPr lang="en-US" dirty="0"/>
              <a:t>In Hive partition each partition will be created as directory. But in Hive Buckets, each bucket will be created as file.</a:t>
            </a:r>
          </a:p>
        </p:txBody>
      </p:sp>
      <p:pic>
        <p:nvPicPr>
          <p:cNvPr id="5" name="Audio 4">
            <a:hlinkClick r:id="" action="ppaction://media"/>
            <a:extLst>
              <a:ext uri="{FF2B5EF4-FFF2-40B4-BE49-F238E27FC236}">
                <a16:creationId xmlns:a16="http://schemas.microsoft.com/office/drawing/2014/main" id="{4D5F4D57-859C-433E-8707-36C026EBC9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510863537"/>
      </p:ext>
    </p:extLst>
  </p:cSld>
  <p:clrMapOvr>
    <a:masterClrMapping/>
  </p:clrMapOvr>
  <mc:AlternateContent xmlns:mc="http://schemas.openxmlformats.org/markup-compatibility/2006">
    <mc:Choice xmlns:p14="http://schemas.microsoft.com/office/powerpoint/2010/main" Requires="p14">
      <p:transition spd="slow" p14:dur="2000" advTm="62717"/>
    </mc:Choice>
    <mc:Fallback>
      <p:transition spd="slow" advTm="627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Create Hive Partition</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pPr marL="457200" lvl="1" indent="0">
              <a:buNone/>
            </a:pPr>
            <a:r>
              <a:rPr lang="en-US" sz="1800" b="1" dirty="0">
                <a:solidFill>
                  <a:schemeClr val="accent6">
                    <a:lumMod val="50000"/>
                  </a:schemeClr>
                </a:solidFill>
              </a:rPr>
              <a:t>Create table Users(Name string, Location </a:t>
            </a:r>
            <a:r>
              <a:rPr lang="en-US" sz="1800" b="1" dirty="0" err="1">
                <a:solidFill>
                  <a:schemeClr val="accent6">
                    <a:lumMod val="50000"/>
                  </a:schemeClr>
                </a:solidFill>
              </a:rPr>
              <a:t>string,UserId</a:t>
            </a:r>
            <a:r>
              <a:rPr lang="en-US" sz="1800" b="1" dirty="0">
                <a:solidFill>
                  <a:schemeClr val="accent6">
                    <a:lumMod val="50000"/>
                  </a:schemeClr>
                </a:solidFill>
              </a:rPr>
              <a:t> int)</a:t>
            </a:r>
          </a:p>
          <a:p>
            <a:pPr marL="457200" lvl="1" indent="0">
              <a:buNone/>
            </a:pPr>
            <a:r>
              <a:rPr lang="en-US" sz="1800" b="1" dirty="0">
                <a:solidFill>
                  <a:schemeClr val="accent6">
                    <a:lumMod val="50000"/>
                  </a:schemeClr>
                </a:solidFill>
                <a:highlight>
                  <a:srgbClr val="00FF00"/>
                </a:highlight>
              </a:rPr>
              <a:t>Clustered By (Name) into 4 buckets</a:t>
            </a:r>
          </a:p>
          <a:p>
            <a:pPr marL="457200" lvl="1" indent="0">
              <a:buNone/>
            </a:pPr>
            <a:r>
              <a:rPr lang="en-US" sz="1800" b="1" dirty="0">
                <a:solidFill>
                  <a:schemeClr val="accent6">
                    <a:lumMod val="50000"/>
                  </a:schemeClr>
                </a:solidFill>
              </a:rPr>
              <a:t>row format delimited</a:t>
            </a:r>
          </a:p>
          <a:p>
            <a:pPr marL="457200" lvl="1" indent="0">
              <a:buNone/>
            </a:pPr>
            <a:r>
              <a:rPr lang="en-US" sz="1800" b="1" dirty="0">
                <a:solidFill>
                  <a:schemeClr val="accent6">
                    <a:lumMod val="50000"/>
                  </a:schemeClr>
                </a:solidFill>
              </a:rPr>
              <a:t>fields terminated by ','</a:t>
            </a:r>
          </a:p>
          <a:p>
            <a:pPr marL="457200" lvl="1" indent="0">
              <a:buNone/>
            </a:pPr>
            <a:r>
              <a:rPr lang="en-US" sz="1800" b="1" dirty="0">
                <a:solidFill>
                  <a:schemeClr val="accent6">
                    <a:lumMod val="50000"/>
                  </a:schemeClr>
                </a:solidFill>
              </a:rPr>
              <a:t>Location '/hive/data/users’</a:t>
            </a:r>
          </a:p>
          <a:p>
            <a:pPr marL="457200" lvl="1" indent="0">
              <a:buNone/>
            </a:pPr>
            <a:r>
              <a:rPr lang="en-US" sz="1800" b="1" dirty="0">
                <a:solidFill>
                  <a:schemeClr val="accent6">
                    <a:lumMod val="50000"/>
                  </a:schemeClr>
                </a:solidFill>
              </a:rPr>
              <a:t>PARTITIONED BY(Location string)</a:t>
            </a:r>
          </a:p>
          <a:p>
            <a:pPr marL="457200" lvl="1" indent="0">
              <a:buNone/>
            </a:pPr>
            <a:r>
              <a:rPr lang="en-US" sz="1800" b="1" dirty="0">
                <a:solidFill>
                  <a:schemeClr val="accent2">
                    <a:lumMod val="50000"/>
                  </a:schemeClr>
                </a:solidFill>
              </a:rPr>
              <a:t>Load data local </a:t>
            </a:r>
            <a:r>
              <a:rPr lang="en-US" sz="1800" b="1" dirty="0" err="1">
                <a:solidFill>
                  <a:schemeClr val="accent2">
                    <a:lumMod val="50000"/>
                  </a:schemeClr>
                </a:solidFill>
              </a:rPr>
              <a:t>inpath</a:t>
            </a:r>
            <a:r>
              <a:rPr lang="en-US" sz="1800" b="1" dirty="0">
                <a:solidFill>
                  <a:schemeClr val="accent2">
                    <a:lumMod val="50000"/>
                  </a:schemeClr>
                </a:solidFill>
              </a:rPr>
              <a:t> '/home/</a:t>
            </a:r>
            <a:r>
              <a:rPr lang="en-US" sz="1800" b="1" dirty="0" err="1">
                <a:solidFill>
                  <a:schemeClr val="accent2">
                    <a:lumMod val="50000"/>
                  </a:schemeClr>
                </a:solidFill>
              </a:rPr>
              <a:t>hduser</a:t>
            </a:r>
            <a:r>
              <a:rPr lang="en-US" sz="1800" b="1" dirty="0">
                <a:solidFill>
                  <a:schemeClr val="accent2">
                    <a:lumMod val="50000"/>
                  </a:schemeClr>
                </a:solidFill>
              </a:rPr>
              <a:t>/Desktop/Users.csv' into table Users</a:t>
            </a:r>
          </a:p>
          <a:p>
            <a:pPr marL="457200" lvl="1" indent="0">
              <a:buNone/>
            </a:pPr>
            <a:r>
              <a:rPr lang="en-US" sz="1800" dirty="0">
                <a:solidFill>
                  <a:schemeClr val="accent2">
                    <a:lumMod val="50000"/>
                  </a:schemeClr>
                </a:solidFill>
              </a:rPr>
              <a:t>Suppose the data is Users.csv :::</a:t>
            </a:r>
          </a:p>
          <a:p>
            <a:pPr marL="457200" lvl="1" indent="0">
              <a:buNone/>
            </a:pPr>
            <a:r>
              <a:rPr lang="en-US" sz="1800" dirty="0">
                <a:solidFill>
                  <a:schemeClr val="accent2">
                    <a:lumMod val="50000"/>
                  </a:schemeClr>
                </a:solidFill>
              </a:rPr>
              <a:t>John,USA,100</a:t>
            </a:r>
          </a:p>
          <a:p>
            <a:pPr marL="457200" lvl="1" indent="0">
              <a:buNone/>
            </a:pPr>
            <a:r>
              <a:rPr lang="en-US" sz="1800" dirty="0">
                <a:solidFill>
                  <a:schemeClr val="accent2">
                    <a:lumMod val="50000"/>
                  </a:schemeClr>
                </a:solidFill>
              </a:rPr>
              <a:t>Alter,USAi,101</a:t>
            </a:r>
          </a:p>
          <a:p>
            <a:pPr marL="457200" lvl="1" indent="0">
              <a:buNone/>
            </a:pPr>
            <a:r>
              <a:rPr lang="en-US" sz="1800" dirty="0">
                <a:solidFill>
                  <a:schemeClr val="accent2">
                    <a:lumMod val="50000"/>
                  </a:schemeClr>
                </a:solidFill>
              </a:rPr>
              <a:t>Terry,UK,200</a:t>
            </a:r>
          </a:p>
          <a:p>
            <a:pPr marL="457200" lvl="1" indent="0">
              <a:buNone/>
            </a:pPr>
            <a:r>
              <a:rPr lang="en-US" sz="1800" dirty="0">
                <a:solidFill>
                  <a:schemeClr val="accent2">
                    <a:lumMod val="50000"/>
                  </a:schemeClr>
                </a:solidFill>
              </a:rPr>
              <a:t>Alven,UK,201</a:t>
            </a:r>
          </a:p>
          <a:p>
            <a:pPr marL="457200" lvl="1" indent="0">
              <a:buNone/>
            </a:pPr>
            <a:r>
              <a:rPr lang="en-US" sz="1800" b="1" dirty="0">
                <a:solidFill>
                  <a:schemeClr val="accent2">
                    <a:lumMod val="50000"/>
                  </a:schemeClr>
                </a:solidFill>
              </a:rPr>
              <a:t>At storage level there would be two folders for each partition and two files in each partition total four files for 4 buckets.</a:t>
            </a:r>
          </a:p>
          <a:p>
            <a:pPr marL="457200" lvl="1" indent="0">
              <a:buNone/>
            </a:pPr>
            <a:endParaRPr lang="en-US" sz="1600" dirty="0">
              <a:solidFill>
                <a:schemeClr val="accent2">
                  <a:lumMod val="50000"/>
                </a:schemeClr>
              </a:solidFill>
            </a:endParaRPr>
          </a:p>
          <a:p>
            <a:pPr marL="457200" lvl="1" indent="0">
              <a:buNone/>
            </a:pPr>
            <a:endParaRPr lang="en-US" sz="1600" dirty="0"/>
          </a:p>
        </p:txBody>
      </p:sp>
      <p:sp>
        <p:nvSpPr>
          <p:cNvPr id="6" name="TextBox 5">
            <a:extLst>
              <a:ext uri="{FF2B5EF4-FFF2-40B4-BE49-F238E27FC236}">
                <a16:creationId xmlns:a16="http://schemas.microsoft.com/office/drawing/2014/main" id="{01B23D84-0613-4BB4-88E0-EC735F445074}"/>
              </a:ext>
            </a:extLst>
          </p:cNvPr>
          <p:cNvSpPr txBox="1"/>
          <p:nvPr/>
        </p:nvSpPr>
        <p:spPr>
          <a:xfrm>
            <a:off x="1315720" y="5339080"/>
            <a:ext cx="1600200" cy="369332"/>
          </a:xfrm>
          <a:prstGeom prst="rect">
            <a:avLst/>
          </a:prstGeom>
          <a:noFill/>
        </p:spPr>
        <p:txBody>
          <a:bodyPr wrap="square" rtlCol="0">
            <a:spAutoFit/>
          </a:bodyPr>
          <a:lstStyle/>
          <a:p>
            <a:r>
              <a:rPr lang="en-US" dirty="0">
                <a:highlight>
                  <a:srgbClr val="FFFF00"/>
                </a:highlight>
              </a:rPr>
              <a:t>Location=USA</a:t>
            </a:r>
          </a:p>
        </p:txBody>
      </p:sp>
      <p:sp>
        <p:nvSpPr>
          <p:cNvPr id="9" name="TextBox 8">
            <a:extLst>
              <a:ext uri="{FF2B5EF4-FFF2-40B4-BE49-F238E27FC236}">
                <a16:creationId xmlns:a16="http://schemas.microsoft.com/office/drawing/2014/main" id="{49745F99-046A-4A2A-8EC1-BBCECEAD79A0}"/>
              </a:ext>
            </a:extLst>
          </p:cNvPr>
          <p:cNvSpPr txBox="1"/>
          <p:nvPr/>
        </p:nvSpPr>
        <p:spPr>
          <a:xfrm>
            <a:off x="6710680" y="5339080"/>
            <a:ext cx="1600200" cy="369332"/>
          </a:xfrm>
          <a:prstGeom prst="rect">
            <a:avLst/>
          </a:prstGeom>
          <a:noFill/>
        </p:spPr>
        <p:txBody>
          <a:bodyPr wrap="square" rtlCol="0">
            <a:spAutoFit/>
          </a:bodyPr>
          <a:lstStyle/>
          <a:p>
            <a:r>
              <a:rPr lang="en-US" dirty="0">
                <a:highlight>
                  <a:srgbClr val="00FFFF"/>
                </a:highlight>
              </a:rPr>
              <a:t>Location=UK</a:t>
            </a:r>
          </a:p>
        </p:txBody>
      </p:sp>
      <p:sp>
        <p:nvSpPr>
          <p:cNvPr id="10" name="TextBox 9">
            <a:extLst>
              <a:ext uri="{FF2B5EF4-FFF2-40B4-BE49-F238E27FC236}">
                <a16:creationId xmlns:a16="http://schemas.microsoft.com/office/drawing/2014/main" id="{7C6EFF73-B63C-49CD-9941-2E46DA237532}"/>
              </a:ext>
            </a:extLst>
          </p:cNvPr>
          <p:cNvSpPr txBox="1"/>
          <p:nvPr/>
        </p:nvSpPr>
        <p:spPr>
          <a:xfrm>
            <a:off x="2453640" y="5752941"/>
            <a:ext cx="2707640" cy="369332"/>
          </a:xfrm>
          <a:prstGeom prst="rect">
            <a:avLst/>
          </a:prstGeom>
          <a:noFill/>
        </p:spPr>
        <p:txBody>
          <a:bodyPr wrap="square" rtlCol="0">
            <a:spAutoFit/>
          </a:bodyPr>
          <a:lstStyle/>
          <a:p>
            <a:r>
              <a:rPr lang="en-US" dirty="0">
                <a:highlight>
                  <a:srgbClr val="FFFF00"/>
                </a:highlight>
              </a:rPr>
              <a:t>Data File for name = John</a:t>
            </a:r>
          </a:p>
        </p:txBody>
      </p:sp>
      <p:cxnSp>
        <p:nvCxnSpPr>
          <p:cNvPr id="13" name="Connector: Elbow 12">
            <a:extLst>
              <a:ext uri="{FF2B5EF4-FFF2-40B4-BE49-F238E27FC236}">
                <a16:creationId xmlns:a16="http://schemas.microsoft.com/office/drawing/2014/main" id="{2F7A12E3-61AE-4639-BD92-879B3DAB34C4}"/>
              </a:ext>
            </a:extLst>
          </p:cNvPr>
          <p:cNvCxnSpPr>
            <a:cxnSpLocks/>
          </p:cNvCxnSpPr>
          <p:nvPr/>
        </p:nvCxnSpPr>
        <p:spPr>
          <a:xfrm rot="16200000" flipH="1">
            <a:off x="7369949" y="5646043"/>
            <a:ext cx="253722" cy="337820"/>
          </a:xfrm>
          <a:prstGeom prst="bentConnector2">
            <a:avLst/>
          </a:prstGeom>
          <a:ln w="38100"/>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632C2C96-7A7C-4AF6-B661-ADB22BF8C35A}"/>
              </a:ext>
            </a:extLst>
          </p:cNvPr>
          <p:cNvCxnSpPr>
            <a:cxnSpLocks/>
          </p:cNvCxnSpPr>
          <p:nvPr/>
        </p:nvCxnSpPr>
        <p:spPr>
          <a:xfrm rot="16200000" flipH="1">
            <a:off x="2259469" y="5647789"/>
            <a:ext cx="253722" cy="337820"/>
          </a:xfrm>
          <a:prstGeom prst="bentConnector2">
            <a:avLst/>
          </a:prstGeom>
          <a:ln w="38100"/>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6399B72-1FC4-4236-BC42-674D23DEECB6}"/>
              </a:ext>
            </a:extLst>
          </p:cNvPr>
          <p:cNvSpPr txBox="1"/>
          <p:nvPr/>
        </p:nvSpPr>
        <p:spPr>
          <a:xfrm>
            <a:off x="7551418" y="5765522"/>
            <a:ext cx="2707639" cy="369332"/>
          </a:xfrm>
          <a:prstGeom prst="rect">
            <a:avLst/>
          </a:prstGeom>
          <a:noFill/>
        </p:spPr>
        <p:txBody>
          <a:bodyPr wrap="square" rtlCol="0">
            <a:spAutoFit/>
          </a:bodyPr>
          <a:lstStyle/>
          <a:p>
            <a:r>
              <a:rPr lang="en-US" dirty="0">
                <a:highlight>
                  <a:srgbClr val="00FFFF"/>
                </a:highlight>
              </a:rPr>
              <a:t>Data File for name = Terry</a:t>
            </a:r>
          </a:p>
        </p:txBody>
      </p:sp>
      <p:sp>
        <p:nvSpPr>
          <p:cNvPr id="11" name="TextBox 10">
            <a:extLst>
              <a:ext uri="{FF2B5EF4-FFF2-40B4-BE49-F238E27FC236}">
                <a16:creationId xmlns:a16="http://schemas.microsoft.com/office/drawing/2014/main" id="{5EB5B04B-DDD3-4380-B184-B9E6F97A6528}"/>
              </a:ext>
            </a:extLst>
          </p:cNvPr>
          <p:cNvSpPr txBox="1"/>
          <p:nvPr/>
        </p:nvSpPr>
        <p:spPr>
          <a:xfrm>
            <a:off x="2524760" y="6276379"/>
            <a:ext cx="2707640" cy="369332"/>
          </a:xfrm>
          <a:prstGeom prst="rect">
            <a:avLst/>
          </a:prstGeom>
          <a:noFill/>
        </p:spPr>
        <p:txBody>
          <a:bodyPr wrap="square" rtlCol="0">
            <a:spAutoFit/>
          </a:bodyPr>
          <a:lstStyle/>
          <a:p>
            <a:r>
              <a:rPr lang="en-US" dirty="0">
                <a:highlight>
                  <a:srgbClr val="FFFF00"/>
                </a:highlight>
              </a:rPr>
              <a:t>Data File for name = Alter</a:t>
            </a:r>
          </a:p>
        </p:txBody>
      </p:sp>
      <p:cxnSp>
        <p:nvCxnSpPr>
          <p:cNvPr id="12" name="Connector: Elbow 11">
            <a:extLst>
              <a:ext uri="{FF2B5EF4-FFF2-40B4-BE49-F238E27FC236}">
                <a16:creationId xmlns:a16="http://schemas.microsoft.com/office/drawing/2014/main" id="{4E4B9DD3-4573-4CFC-AAB8-A41C9C0ED422}"/>
              </a:ext>
            </a:extLst>
          </p:cNvPr>
          <p:cNvCxnSpPr>
            <a:cxnSpLocks/>
          </p:cNvCxnSpPr>
          <p:nvPr/>
        </p:nvCxnSpPr>
        <p:spPr>
          <a:xfrm rot="16200000" flipH="1">
            <a:off x="2053818" y="5949463"/>
            <a:ext cx="673914" cy="349250"/>
          </a:xfrm>
          <a:prstGeom prst="bentConnector2">
            <a:avLst/>
          </a:prstGeom>
          <a:ln w="38100"/>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A46808E0-A294-4203-9AB8-AE3D9E569223}"/>
              </a:ext>
            </a:extLst>
          </p:cNvPr>
          <p:cNvCxnSpPr>
            <a:cxnSpLocks/>
            <a:endCxn id="19" idx="1"/>
          </p:cNvCxnSpPr>
          <p:nvPr/>
        </p:nvCxnSpPr>
        <p:spPr>
          <a:xfrm rot="16200000" flipH="1">
            <a:off x="7165439" y="5971798"/>
            <a:ext cx="609402" cy="284480"/>
          </a:xfrm>
          <a:prstGeom prst="bentConnector2">
            <a:avLst/>
          </a:prstGeom>
          <a:ln w="38100"/>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FF16D55-E3D9-4BBC-B67B-6A914EFE996B}"/>
              </a:ext>
            </a:extLst>
          </p:cNvPr>
          <p:cNvSpPr txBox="1"/>
          <p:nvPr/>
        </p:nvSpPr>
        <p:spPr>
          <a:xfrm>
            <a:off x="7612380" y="6234073"/>
            <a:ext cx="2707639" cy="369332"/>
          </a:xfrm>
          <a:prstGeom prst="rect">
            <a:avLst/>
          </a:prstGeom>
          <a:noFill/>
        </p:spPr>
        <p:txBody>
          <a:bodyPr wrap="square" rtlCol="0">
            <a:spAutoFit/>
          </a:bodyPr>
          <a:lstStyle/>
          <a:p>
            <a:r>
              <a:rPr lang="en-US" dirty="0">
                <a:highlight>
                  <a:srgbClr val="00FFFF"/>
                </a:highlight>
              </a:rPr>
              <a:t>Data File for name = Alvin</a:t>
            </a:r>
          </a:p>
        </p:txBody>
      </p:sp>
      <p:pic>
        <p:nvPicPr>
          <p:cNvPr id="20" name="Audio 19">
            <a:hlinkClick r:id="" action="ppaction://media"/>
            <a:extLst>
              <a:ext uri="{FF2B5EF4-FFF2-40B4-BE49-F238E27FC236}">
                <a16:creationId xmlns:a16="http://schemas.microsoft.com/office/drawing/2014/main" id="{CF5692FB-76C7-46A3-97E6-346E7EE73D7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725578161"/>
      </p:ext>
    </p:extLst>
  </p:cSld>
  <p:clrMapOvr>
    <a:masterClrMapping/>
  </p:clrMapOvr>
  <mc:AlternateContent xmlns:mc="http://schemas.openxmlformats.org/markup-compatibility/2006">
    <mc:Choice xmlns:p14="http://schemas.microsoft.com/office/powerpoint/2010/main" Requires="p14">
      <p:transition spd="slow" p14:dur="2000" advTm="59944"/>
    </mc:Choice>
    <mc:Fallback>
      <p:transition spd="slow" advTm="599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Why do we need buckets?</a:t>
            </a:r>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r>
              <a:rPr lang="en-US" dirty="0"/>
              <a:t>There are two main reasons for performing bucketing to a partition:</a:t>
            </a:r>
          </a:p>
          <a:p>
            <a:r>
              <a:rPr lang="en-US" dirty="0"/>
              <a:t>A</a:t>
            </a:r>
            <a:r>
              <a:rPr lang="en-US" b="1" dirty="0"/>
              <a:t> </a:t>
            </a:r>
            <a:r>
              <a:rPr lang="en-US" b="1" i="1" dirty="0"/>
              <a:t>Map side </a:t>
            </a:r>
            <a:r>
              <a:rPr lang="en-US" b="1" i="1" dirty="0" err="1"/>
              <a:t>Join</a:t>
            </a:r>
            <a:r>
              <a:rPr lang="en-US" dirty="0" err="1"/>
              <a:t>requires</a:t>
            </a:r>
            <a:r>
              <a:rPr lang="en-US" dirty="0"/>
              <a:t> the data belonging to a unique join key to be present in the same partition. But what about those cases where your partition key differs from that of join key? Therefore, in these cases you can perform a map side join by bucketing the table using the join key.</a:t>
            </a:r>
          </a:p>
          <a:p>
            <a:r>
              <a:rPr lang="en-US" dirty="0"/>
              <a:t>Bucketing makes the sampling process more efficient and therefore, allows us to decrease the query time.</a:t>
            </a:r>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4EAD1C2E-0197-41CD-AC73-6F180BC9AE2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04475612"/>
      </p:ext>
    </p:extLst>
  </p:cSld>
  <p:clrMapOvr>
    <a:masterClrMapping/>
  </p:clrMapOvr>
  <mc:AlternateContent xmlns:mc="http://schemas.openxmlformats.org/markup-compatibility/2006">
    <mc:Choice xmlns:p14="http://schemas.microsoft.com/office/powerpoint/2010/main" Requires="p14">
      <p:transition spd="slow" p14:dur="2000" advTm="115428"/>
    </mc:Choice>
    <mc:Fallback>
      <p:transition spd="slow" advTm="1154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r>
              <a:rPr lang="en-US" sz="2800" b="1" dirty="0"/>
              <a:t>Row distribution in Buckets</a:t>
            </a:r>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normAutofit/>
          </a:bodyPr>
          <a:lstStyle/>
          <a:p>
            <a:r>
              <a:rPr lang="en-US" dirty="0"/>
              <a:t>Hive determines the bucket number for a row by using the formula: </a:t>
            </a:r>
          </a:p>
          <a:p>
            <a:pPr marL="0" indent="0">
              <a:buNone/>
            </a:pPr>
            <a:r>
              <a:rPr lang="en-US" b="1" i="1" dirty="0" err="1">
                <a:solidFill>
                  <a:schemeClr val="accent6">
                    <a:lumMod val="50000"/>
                  </a:schemeClr>
                </a:solidFill>
              </a:rPr>
              <a:t>hash_function</a:t>
            </a:r>
            <a:r>
              <a:rPr lang="en-US" b="1" i="1" dirty="0">
                <a:solidFill>
                  <a:schemeClr val="accent6">
                    <a:lumMod val="50000"/>
                  </a:schemeClr>
                </a:solidFill>
              </a:rPr>
              <a:t> (</a:t>
            </a:r>
            <a:r>
              <a:rPr lang="en-US" b="1" i="1" dirty="0" err="1">
                <a:solidFill>
                  <a:schemeClr val="accent6">
                    <a:lumMod val="50000"/>
                  </a:schemeClr>
                </a:solidFill>
              </a:rPr>
              <a:t>bucketing_column</a:t>
            </a:r>
            <a:r>
              <a:rPr lang="en-US" b="1" i="1" dirty="0">
                <a:solidFill>
                  <a:schemeClr val="accent6">
                    <a:lumMod val="50000"/>
                  </a:schemeClr>
                </a:solidFill>
              </a:rPr>
              <a:t>) modulo (</a:t>
            </a:r>
            <a:r>
              <a:rPr lang="en-US" b="1" i="1" dirty="0" err="1">
                <a:solidFill>
                  <a:schemeClr val="accent6">
                    <a:lumMod val="50000"/>
                  </a:schemeClr>
                </a:solidFill>
              </a:rPr>
              <a:t>num_of_buckets</a:t>
            </a:r>
            <a:r>
              <a:rPr lang="en-US" b="1" i="1" dirty="0">
                <a:solidFill>
                  <a:schemeClr val="accent6">
                    <a:lumMod val="50000"/>
                  </a:schemeClr>
                </a:solidFill>
              </a:rPr>
              <a:t>)</a:t>
            </a:r>
            <a:endParaRPr lang="en-US" b="1" dirty="0">
              <a:solidFill>
                <a:schemeClr val="accent6">
                  <a:lumMod val="50000"/>
                </a:schemeClr>
              </a:solidFill>
            </a:endParaRPr>
          </a:p>
          <a:p>
            <a:pPr marL="0" indent="0">
              <a:buNone/>
            </a:pPr>
            <a:endParaRPr lang="en-US" b="1" dirty="0">
              <a:solidFill>
                <a:schemeClr val="accent6">
                  <a:lumMod val="50000"/>
                </a:schemeClr>
              </a:solidFill>
            </a:endParaRPr>
          </a:p>
          <a:p>
            <a:pPr marL="0" indent="0">
              <a:buNone/>
            </a:pPr>
            <a:r>
              <a:rPr lang="en-US" dirty="0"/>
              <a:t>Here, </a:t>
            </a:r>
            <a:r>
              <a:rPr lang="en-US" dirty="0" err="1"/>
              <a:t>hash_function</a:t>
            </a:r>
            <a:r>
              <a:rPr lang="en-US" dirty="0"/>
              <a:t> depends on the column data type. For integer data type, the </a:t>
            </a:r>
            <a:r>
              <a:rPr lang="en-US" dirty="0" err="1"/>
              <a:t>hash_function</a:t>
            </a:r>
            <a:r>
              <a:rPr lang="en-US" dirty="0"/>
              <a:t> will be: </a:t>
            </a:r>
          </a:p>
          <a:p>
            <a:pPr marL="0" indent="0">
              <a:buNone/>
            </a:pPr>
            <a:endParaRPr lang="en-US" dirty="0"/>
          </a:p>
          <a:p>
            <a:pPr marL="0" indent="0">
              <a:buNone/>
            </a:pPr>
            <a:r>
              <a:rPr lang="en-US" b="1" i="1" dirty="0" err="1">
                <a:solidFill>
                  <a:schemeClr val="accent6">
                    <a:lumMod val="50000"/>
                  </a:schemeClr>
                </a:solidFill>
              </a:rPr>
              <a:t>hash_function</a:t>
            </a:r>
            <a:r>
              <a:rPr lang="en-US" b="1" i="1" dirty="0">
                <a:solidFill>
                  <a:schemeClr val="accent6">
                    <a:lumMod val="50000"/>
                  </a:schemeClr>
                </a:solidFill>
              </a:rPr>
              <a:t> (</a:t>
            </a:r>
            <a:r>
              <a:rPr lang="en-US" b="1" i="1" dirty="0" err="1">
                <a:solidFill>
                  <a:schemeClr val="accent6">
                    <a:lumMod val="50000"/>
                  </a:schemeClr>
                </a:solidFill>
              </a:rPr>
              <a:t>int_type_column</a:t>
            </a:r>
            <a:r>
              <a:rPr lang="en-US" b="1" i="1" dirty="0">
                <a:solidFill>
                  <a:schemeClr val="accent6">
                    <a:lumMod val="50000"/>
                  </a:schemeClr>
                </a:solidFill>
              </a:rPr>
              <a:t>)= value of </a:t>
            </a:r>
            <a:r>
              <a:rPr lang="en-US" b="1" i="1" dirty="0" err="1">
                <a:solidFill>
                  <a:schemeClr val="accent6">
                    <a:lumMod val="50000"/>
                  </a:schemeClr>
                </a:solidFill>
              </a:rPr>
              <a:t>int_type_column</a:t>
            </a:r>
            <a:endParaRPr lang="en-US" b="1" i="1" dirty="0">
              <a:solidFill>
                <a:schemeClr val="accent6">
                  <a:lumMod val="50000"/>
                </a:schemeClr>
              </a:solidFill>
            </a:endParaRPr>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2444DE92-F257-4F3F-B4F3-AF06ECCE25E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36275239"/>
      </p:ext>
    </p:extLst>
  </p:cSld>
  <p:clrMapOvr>
    <a:masterClrMapping/>
  </p:clrMapOvr>
  <mc:AlternateContent xmlns:mc="http://schemas.openxmlformats.org/markup-compatibility/2006">
    <mc:Choice xmlns:p14="http://schemas.microsoft.com/office/powerpoint/2010/main" Requires="p14">
      <p:transition spd="slow" p14:dur="2000" advTm="29264"/>
    </mc:Choice>
    <mc:Fallback>
      <p:transition spd="slow" advTm="29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C794-E2FF-42CF-A744-22648D9C7CA7}"/>
              </a:ext>
            </a:extLst>
          </p:cNvPr>
          <p:cNvSpPr>
            <a:spLocks noGrp="1"/>
          </p:cNvSpPr>
          <p:nvPr>
            <p:ph type="title"/>
          </p:nvPr>
        </p:nvSpPr>
        <p:spPr>
          <a:xfrm>
            <a:off x="838200" y="365125"/>
            <a:ext cx="10515600" cy="457835"/>
          </a:xfrm>
        </p:spPr>
        <p:txBody>
          <a:bodyPr>
            <a:noAutofit/>
          </a:bodyPr>
          <a:lstStyle/>
          <a:p>
            <a:endParaRPr lang="en-US" sz="2800" dirty="0"/>
          </a:p>
        </p:txBody>
      </p:sp>
      <p:sp>
        <p:nvSpPr>
          <p:cNvPr id="3" name="Content Placeholder 2">
            <a:extLst>
              <a:ext uri="{FF2B5EF4-FFF2-40B4-BE49-F238E27FC236}">
                <a16:creationId xmlns:a16="http://schemas.microsoft.com/office/drawing/2014/main" id="{19FEC164-ECB4-4861-BBED-C6F701518B6C}"/>
              </a:ext>
            </a:extLst>
          </p:cNvPr>
          <p:cNvSpPr>
            <a:spLocks noGrp="1"/>
          </p:cNvSpPr>
          <p:nvPr>
            <p:ph idx="1"/>
          </p:nvPr>
        </p:nvSpPr>
        <p:spPr>
          <a:xfrm>
            <a:off x="838200" y="1016000"/>
            <a:ext cx="10515600" cy="5160963"/>
          </a:xfrm>
        </p:spPr>
        <p:txBody>
          <a:bodyPr/>
          <a:lstStyle/>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a:p>
            <a:pPr marL="0" indent="0">
              <a:buNone/>
            </a:pPr>
            <a:r>
              <a:rPr lang="en-US" dirty="0"/>
              <a:t>		Thanks and do subscribe to my channel</a:t>
            </a:r>
          </a:p>
        </p:txBody>
      </p:sp>
      <p:pic>
        <p:nvPicPr>
          <p:cNvPr id="6" name="Audio 5">
            <a:hlinkClick r:id="" action="ppaction://media"/>
            <a:extLst>
              <a:ext uri="{FF2B5EF4-FFF2-40B4-BE49-F238E27FC236}">
                <a16:creationId xmlns:a16="http://schemas.microsoft.com/office/drawing/2014/main" id="{2060CD11-077D-476C-A5AF-D39EC5F2F80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6636808"/>
      </p:ext>
    </p:extLst>
  </p:cSld>
  <p:clrMapOvr>
    <a:masterClrMapping/>
  </p:clrMapOvr>
  <mc:AlternateContent xmlns:mc="http://schemas.openxmlformats.org/markup-compatibility/2006">
    <mc:Choice xmlns:p14="http://schemas.microsoft.com/office/powerpoint/2010/main" Requires="p14">
      <p:transition spd="slow" p14:dur="2000" advTm="8468"/>
    </mc:Choice>
    <mc:Fallback>
      <p:transition spd="slow" advTm="8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196</TotalTime>
  <Words>473</Words>
  <Application>Microsoft Office PowerPoint</Application>
  <PresentationFormat>Widescreen</PresentationFormat>
  <Paragraphs>76</Paragraphs>
  <Slides>8</Slides>
  <Notes>0</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Hive Interview Questions</vt:lpstr>
      <vt:lpstr>What is Hive Partitioning</vt:lpstr>
      <vt:lpstr>Create Hive Partition</vt:lpstr>
      <vt:lpstr>What is Hive Bucketing</vt:lpstr>
      <vt:lpstr>Create Hive Partition</vt:lpstr>
      <vt:lpstr>Why do we need buckets?</vt:lpstr>
      <vt:lpstr>Row distribution in Buckets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Hive Interview Questions</dc:title>
  <dc:creator>Viresh Kumar</dc:creator>
  <cp:lastModifiedBy>Viresh Kumar</cp:lastModifiedBy>
  <cp:revision>48</cp:revision>
  <dcterms:created xsi:type="dcterms:W3CDTF">2019-01-05T09:32:29Z</dcterms:created>
  <dcterms:modified xsi:type="dcterms:W3CDTF">2019-01-05T12:49:00Z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virkumar@microsoft.com</vt:lpwstr>
  </property>
  <property fmtid="{D5CDD505-2E9C-101B-9397-08002B2CF9AE}" pid="5" name="MSIP_Label_f42aa342-8706-4288-bd11-ebb85995028c_SetDate">
    <vt:lpwstr>2019-01-05T09:32:39.4664936Z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